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952-DB44-449D-A092-C711DB3484A4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696D-DC50-4DA5-B1E5-31E0D9AF7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952-DB44-449D-A092-C711DB3484A4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696D-DC50-4DA5-B1E5-31E0D9AF7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952-DB44-449D-A092-C711DB3484A4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696D-DC50-4DA5-B1E5-31E0D9AF7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952-DB44-449D-A092-C711DB3484A4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696D-DC50-4DA5-B1E5-31E0D9AF7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952-DB44-449D-A092-C711DB3484A4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696D-DC50-4DA5-B1E5-31E0D9AF7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952-DB44-449D-A092-C711DB3484A4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696D-DC50-4DA5-B1E5-31E0D9AF7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952-DB44-449D-A092-C711DB3484A4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696D-DC50-4DA5-B1E5-31E0D9AF7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952-DB44-449D-A092-C711DB3484A4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696D-DC50-4DA5-B1E5-31E0D9AF7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952-DB44-449D-A092-C711DB3484A4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696D-DC50-4DA5-B1E5-31E0D9AF7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952-DB44-449D-A092-C711DB3484A4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696D-DC50-4DA5-B1E5-31E0D9AF7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952-DB44-449D-A092-C711DB3484A4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696D-DC50-4DA5-B1E5-31E0D9AF7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C5952-DB44-449D-A092-C711DB3484A4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1696D-DC50-4DA5-B1E5-31E0D9AF7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24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2.jpeg"/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12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4.jpeg"/><Relationship Id="rId5" Type="http://schemas.openxmlformats.org/officeDocument/2006/relationships/image" Target="../media/image9.jpeg"/><Relationship Id="rId10" Type="http://schemas.openxmlformats.org/officeDocument/2006/relationships/image" Target="../media/image3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2.jpeg"/><Relationship Id="rId7" Type="http://schemas.openxmlformats.org/officeDocument/2006/relationships/image" Target="../media/image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7.jpeg"/><Relationship Id="rId4" Type="http://schemas.openxmlformats.org/officeDocument/2006/relationships/image" Target="../media/image5.jpeg"/><Relationship Id="rId9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4.jpeg"/><Relationship Id="rId3" Type="http://schemas.openxmlformats.org/officeDocument/2006/relationships/image" Target="../media/image16.jpeg"/><Relationship Id="rId7" Type="http://schemas.openxmlformats.org/officeDocument/2006/relationships/image" Target="../media/image23.jpeg"/><Relationship Id="rId12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18.jpeg"/><Relationship Id="rId5" Type="http://schemas.openxmlformats.org/officeDocument/2006/relationships/image" Target="../media/image15.jpeg"/><Relationship Id="rId10" Type="http://schemas.openxmlformats.org/officeDocument/2006/relationships/image" Target="../media/image27.jpeg"/><Relationship Id="rId4" Type="http://schemas.openxmlformats.org/officeDocument/2006/relationships/image" Target="../media/image14.jpe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3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9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</a:rPr>
              <a:t>Лексическая тема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Одежда. Обувь. Головные уборы.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Рисунок 3" descr="джинс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337577">
            <a:off x="971600" y="692696"/>
            <a:ext cx="1312540" cy="1656184"/>
          </a:xfrm>
          <a:prstGeom prst="rect">
            <a:avLst/>
          </a:prstGeom>
        </p:spPr>
      </p:pic>
      <p:pic>
        <p:nvPicPr>
          <p:cNvPr id="5" name="Рисунок 4" descr="шорт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58613">
            <a:off x="6660232" y="4005064"/>
            <a:ext cx="1584176" cy="2204864"/>
          </a:xfrm>
          <a:prstGeom prst="rect">
            <a:avLst/>
          </a:prstGeom>
        </p:spPr>
      </p:pic>
      <p:pic>
        <p:nvPicPr>
          <p:cNvPr id="6" name="Рисунок 5" descr="перчатки фот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418524">
            <a:off x="4006433" y="3943553"/>
            <a:ext cx="1428750" cy="1428750"/>
          </a:xfrm>
          <a:prstGeom prst="rect">
            <a:avLst/>
          </a:prstGeom>
        </p:spPr>
      </p:pic>
      <p:pic>
        <p:nvPicPr>
          <p:cNvPr id="7" name="Рисунок 6" descr="шляпа фот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641826">
            <a:off x="6660232" y="620688"/>
            <a:ext cx="2016224" cy="1544960"/>
          </a:xfrm>
          <a:prstGeom prst="rect">
            <a:avLst/>
          </a:prstGeom>
        </p:spPr>
      </p:pic>
      <p:pic>
        <p:nvPicPr>
          <p:cNvPr id="8" name="Рисунок 7" descr="кроссовк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793073">
            <a:off x="611560" y="4365104"/>
            <a:ext cx="2152650" cy="1428750"/>
          </a:xfrm>
          <a:prstGeom prst="rect">
            <a:avLst/>
          </a:prstGeom>
        </p:spPr>
      </p:pic>
      <p:pic>
        <p:nvPicPr>
          <p:cNvPr id="9" name="Рисунок 8" descr="сандалии детские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115584">
            <a:off x="3109434" y="306167"/>
            <a:ext cx="2835399" cy="193186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792087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ИГРА «СКАЖИ СО СЛОВОМ </a:t>
            </a:r>
            <a:r>
              <a:rPr lang="ru-RU" sz="2400" i="1" u="sng" dirty="0" smtClean="0">
                <a:solidFill>
                  <a:schemeClr val="accent6">
                    <a:lumMod val="75000"/>
                  </a:schemeClr>
                </a:solidFill>
              </a:rPr>
              <a:t>МОЙ, МОЯ, МОИ, МОЕ</a:t>
            </a: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1052736"/>
            <a:ext cx="4680520" cy="5472608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rgbClr val="00B050"/>
                </a:solidFill>
              </a:rPr>
              <a:t>Длинное пальто - …мое длинное пальто,</a:t>
            </a:r>
          </a:p>
          <a:p>
            <a:pPr algn="just"/>
            <a:endParaRPr lang="ru-RU" sz="2000" b="1" dirty="0" smtClean="0">
              <a:solidFill>
                <a:srgbClr val="00B05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B050"/>
                </a:solidFill>
              </a:rPr>
              <a:t>Теплые варежки - …мои теплые варежки,</a:t>
            </a:r>
          </a:p>
          <a:p>
            <a:pPr algn="just"/>
            <a:endParaRPr lang="ru-RU" sz="2000" b="1" dirty="0" smtClean="0">
              <a:solidFill>
                <a:srgbClr val="00B05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B050"/>
                </a:solidFill>
              </a:rPr>
              <a:t>Вязаная шапка - …моя вязаная шапка,</a:t>
            </a:r>
          </a:p>
          <a:p>
            <a:pPr algn="just"/>
            <a:endParaRPr lang="ru-RU" sz="2000" b="1" dirty="0" smtClean="0">
              <a:solidFill>
                <a:srgbClr val="00B05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B050"/>
                </a:solidFill>
              </a:rPr>
              <a:t>Новые сапоги - …мои новые сапоги,</a:t>
            </a:r>
          </a:p>
          <a:p>
            <a:pPr algn="just"/>
            <a:endParaRPr lang="ru-RU" sz="2000" b="1" dirty="0" smtClean="0">
              <a:solidFill>
                <a:srgbClr val="00B05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B050"/>
                </a:solidFill>
              </a:rPr>
              <a:t>Яркий купальник - ….мой яркий купальник,</a:t>
            </a:r>
          </a:p>
          <a:p>
            <a:pPr algn="just"/>
            <a:endParaRPr lang="ru-RU" sz="2000" b="1" dirty="0" smtClean="0">
              <a:solidFill>
                <a:srgbClr val="00B05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B050"/>
                </a:solidFill>
              </a:rPr>
              <a:t>Детский комбинезон – …. мой детский комбинезон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ПАЛЬ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836712"/>
            <a:ext cx="1656184" cy="1512168"/>
          </a:xfrm>
          <a:prstGeom prst="rect">
            <a:avLst/>
          </a:prstGeom>
        </p:spPr>
      </p:pic>
      <p:pic>
        <p:nvPicPr>
          <p:cNvPr id="5" name="Рисунок 4" descr="вареж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196752"/>
            <a:ext cx="1586880" cy="1316360"/>
          </a:xfrm>
          <a:prstGeom prst="rect">
            <a:avLst/>
          </a:prstGeom>
        </p:spPr>
      </p:pic>
      <p:pic>
        <p:nvPicPr>
          <p:cNvPr id="6" name="Рисунок 5" descr="шапка фот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2708920"/>
            <a:ext cx="1584176" cy="1440160"/>
          </a:xfrm>
          <a:prstGeom prst="rect">
            <a:avLst/>
          </a:prstGeom>
        </p:spPr>
      </p:pic>
      <p:pic>
        <p:nvPicPr>
          <p:cNvPr id="7" name="Рисунок 6" descr="сапоги фот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2708920"/>
            <a:ext cx="1800200" cy="1594867"/>
          </a:xfrm>
          <a:prstGeom prst="rect">
            <a:avLst/>
          </a:prstGeom>
        </p:spPr>
      </p:pic>
      <p:pic>
        <p:nvPicPr>
          <p:cNvPr id="8" name="Рисунок 7" descr="купальник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4" y="4725144"/>
            <a:ext cx="1512168" cy="1691456"/>
          </a:xfrm>
          <a:prstGeom prst="rect">
            <a:avLst/>
          </a:prstGeom>
        </p:spPr>
      </p:pic>
      <p:pic>
        <p:nvPicPr>
          <p:cNvPr id="9" name="Рисунок 8" descr="комбинезон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79712" y="4653136"/>
            <a:ext cx="2304256" cy="1944216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188641"/>
            <a:ext cx="5614392" cy="720079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Игра «Собери предложение»</a:t>
            </a:r>
            <a:endParaRPr lang="ru-RU" sz="2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980728"/>
            <a:ext cx="5400600" cy="3168352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Надевать, нарядное, девочка, платье. – 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Девочка надевает нарядное платье.</a:t>
            </a:r>
          </a:p>
          <a:p>
            <a:pPr algn="just"/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Магазин, обувь, много, в, продается. – 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В магазине продается много обуви.</a:t>
            </a:r>
          </a:p>
          <a:p>
            <a:pPr algn="just"/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Купить, мама, модная, мне, клетчатая, кепка. –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Мама купила мне модную клетчатую кепку.</a:t>
            </a:r>
          </a:p>
          <a:p>
            <a:pPr algn="just"/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девочка в плать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2448272" cy="3429000"/>
          </a:xfrm>
          <a:prstGeom prst="rect">
            <a:avLst/>
          </a:prstGeom>
        </p:spPr>
      </p:pic>
      <p:pic>
        <p:nvPicPr>
          <p:cNvPr id="5" name="Рисунок 4" descr="магазин обув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077072"/>
            <a:ext cx="3145532" cy="2121024"/>
          </a:xfrm>
          <a:prstGeom prst="rect">
            <a:avLst/>
          </a:prstGeom>
        </p:spPr>
      </p:pic>
      <p:pic>
        <p:nvPicPr>
          <p:cNvPr id="7" name="Рисунок 6" descr="модная кеп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4365104"/>
            <a:ext cx="3118104" cy="2179320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360039"/>
          </a:xfrm>
        </p:spPr>
        <p:txBody>
          <a:bodyPr>
            <a:normAutofit/>
          </a:bodyPr>
          <a:lstStyle/>
          <a:p>
            <a:r>
              <a:rPr lang="ru-RU" sz="1400" b="1" dirty="0" smtClean="0"/>
              <a:t>ОДЕЖДА</a:t>
            </a:r>
            <a:endParaRPr lang="ru-RU" sz="1400" b="1" dirty="0"/>
          </a:p>
        </p:txBody>
      </p:sp>
      <p:pic>
        <p:nvPicPr>
          <p:cNvPr id="4" name="Рисунок 3" descr="вареж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1586880" cy="1316360"/>
          </a:xfrm>
          <a:prstGeom prst="rect">
            <a:avLst/>
          </a:prstGeom>
        </p:spPr>
      </p:pic>
      <p:pic>
        <p:nvPicPr>
          <p:cNvPr id="5" name="Рисунок 4" descr="джин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404664"/>
            <a:ext cx="1312540" cy="1656184"/>
          </a:xfrm>
          <a:prstGeom prst="rect">
            <a:avLst/>
          </a:prstGeom>
        </p:spPr>
      </p:pic>
      <p:pic>
        <p:nvPicPr>
          <p:cNvPr id="6" name="Рисунок 5" descr="жиле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620688"/>
            <a:ext cx="1224136" cy="1512168"/>
          </a:xfrm>
          <a:prstGeom prst="rect">
            <a:avLst/>
          </a:prstGeom>
        </p:spPr>
      </p:pic>
      <p:pic>
        <p:nvPicPr>
          <p:cNvPr id="7" name="Рисунок 6" descr="комбинезо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404664"/>
            <a:ext cx="2304256" cy="1944216"/>
          </a:xfrm>
          <a:prstGeom prst="rect">
            <a:avLst/>
          </a:prstGeom>
        </p:spPr>
      </p:pic>
      <p:pic>
        <p:nvPicPr>
          <p:cNvPr id="8" name="Рисунок 7" descr="купальник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272" y="1412776"/>
            <a:ext cx="1800200" cy="2195512"/>
          </a:xfrm>
          <a:prstGeom prst="rect">
            <a:avLst/>
          </a:prstGeom>
        </p:spPr>
      </p:pic>
      <p:pic>
        <p:nvPicPr>
          <p:cNvPr id="9" name="Рисунок 8" descr="футболк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5576" y="2492896"/>
            <a:ext cx="1209675" cy="1428750"/>
          </a:xfrm>
          <a:prstGeom prst="rect">
            <a:avLst/>
          </a:prstGeom>
        </p:spPr>
      </p:pic>
      <p:pic>
        <p:nvPicPr>
          <p:cNvPr id="10" name="Рисунок 9" descr="платье фото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15816" y="2348880"/>
            <a:ext cx="1361306" cy="1863080"/>
          </a:xfrm>
          <a:prstGeom prst="rect">
            <a:avLst/>
          </a:prstGeom>
        </p:spPr>
      </p:pic>
      <p:pic>
        <p:nvPicPr>
          <p:cNvPr id="11" name="Рисунок 10" descr="ПАЛЬТО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32040" y="2636912"/>
            <a:ext cx="1944216" cy="1872208"/>
          </a:xfrm>
          <a:prstGeom prst="rect">
            <a:avLst/>
          </a:prstGeom>
        </p:spPr>
      </p:pic>
      <p:pic>
        <p:nvPicPr>
          <p:cNvPr id="12" name="Рисунок 11" descr="перчатки фото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1560" y="4797152"/>
            <a:ext cx="1428750" cy="1428750"/>
          </a:xfrm>
          <a:prstGeom prst="rect">
            <a:avLst/>
          </a:prstGeom>
        </p:spPr>
      </p:pic>
      <p:pic>
        <p:nvPicPr>
          <p:cNvPr id="13" name="Рисунок 12" descr="рубашка фото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64288" y="3717032"/>
            <a:ext cx="1417117" cy="2016224"/>
          </a:xfrm>
          <a:prstGeom prst="rect">
            <a:avLst/>
          </a:prstGeom>
        </p:spPr>
      </p:pic>
      <p:pic>
        <p:nvPicPr>
          <p:cNvPr id="14" name="Рисунок 13" descr="сарафан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653136"/>
            <a:ext cx="1934344" cy="1915046"/>
          </a:xfrm>
          <a:prstGeom prst="rect">
            <a:avLst/>
          </a:prstGeom>
        </p:spPr>
      </p:pic>
      <p:pic>
        <p:nvPicPr>
          <p:cNvPr id="15" name="Рисунок 14" descr="шорты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292080" y="4509120"/>
            <a:ext cx="1584176" cy="2204864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432047"/>
          </a:xfrm>
        </p:spPr>
        <p:txBody>
          <a:bodyPr>
            <a:normAutofit/>
          </a:bodyPr>
          <a:lstStyle/>
          <a:p>
            <a:r>
              <a:rPr lang="ru-RU" sz="1400" b="1" dirty="0" smtClean="0"/>
              <a:t>ГОЛОВНЫЕ УБОРЫ</a:t>
            </a:r>
            <a:endParaRPr lang="ru-RU" sz="1400" b="1" dirty="0"/>
          </a:p>
        </p:txBody>
      </p:sp>
      <p:pic>
        <p:nvPicPr>
          <p:cNvPr id="4" name="Рисунок 3" descr="шапка ф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76672"/>
            <a:ext cx="2016224" cy="1872208"/>
          </a:xfrm>
          <a:prstGeom prst="rect">
            <a:avLst/>
          </a:prstGeom>
        </p:spPr>
      </p:pic>
      <p:pic>
        <p:nvPicPr>
          <p:cNvPr id="5" name="Рисунок 4" descr="пана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1340768"/>
            <a:ext cx="2304256" cy="1872208"/>
          </a:xfrm>
          <a:prstGeom prst="rect">
            <a:avLst/>
          </a:prstGeom>
        </p:spPr>
      </p:pic>
      <p:pic>
        <p:nvPicPr>
          <p:cNvPr id="6" name="Рисунок 5" descr="кепка фот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836712"/>
            <a:ext cx="2304256" cy="2376264"/>
          </a:xfrm>
          <a:prstGeom prst="rect">
            <a:avLst/>
          </a:prstGeom>
        </p:spPr>
      </p:pic>
      <p:pic>
        <p:nvPicPr>
          <p:cNvPr id="7" name="Рисунок 6" descr="шапка-ушан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3645024"/>
            <a:ext cx="2088232" cy="2309242"/>
          </a:xfrm>
          <a:prstGeom prst="rect">
            <a:avLst/>
          </a:prstGeom>
        </p:spPr>
      </p:pic>
      <p:pic>
        <p:nvPicPr>
          <p:cNvPr id="8" name="Рисунок 7" descr="шляпа фото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2" y="3717032"/>
            <a:ext cx="2741290" cy="1977008"/>
          </a:xfrm>
          <a:prstGeom prst="rect">
            <a:avLst/>
          </a:prstGeom>
        </p:spPr>
      </p:pic>
      <p:pic>
        <p:nvPicPr>
          <p:cNvPr id="9" name="Рисунок 8" descr="КОЛПАК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5856" y="3645024"/>
            <a:ext cx="2088232" cy="2592288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432047"/>
          </a:xfrm>
        </p:spPr>
        <p:txBody>
          <a:bodyPr>
            <a:normAutofit/>
          </a:bodyPr>
          <a:lstStyle/>
          <a:p>
            <a:r>
              <a:rPr lang="ru-RU" sz="1400" b="1" dirty="0" smtClean="0"/>
              <a:t>ОБУВЬ</a:t>
            </a:r>
            <a:endParaRPr lang="ru-RU" sz="1400" b="1" dirty="0"/>
          </a:p>
        </p:txBody>
      </p:sp>
      <p:pic>
        <p:nvPicPr>
          <p:cNvPr id="4" name="Рисунок 3" descr="ботинки ф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2674987" cy="1954907"/>
          </a:xfrm>
          <a:prstGeom prst="rect">
            <a:avLst/>
          </a:prstGeom>
        </p:spPr>
      </p:pic>
      <p:pic>
        <p:nvPicPr>
          <p:cNvPr id="5" name="Рисунок 4" descr="калоши фот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692696"/>
            <a:ext cx="2609850" cy="1762125"/>
          </a:xfrm>
          <a:prstGeom prst="rect">
            <a:avLst/>
          </a:prstGeom>
        </p:spPr>
      </p:pic>
      <p:pic>
        <p:nvPicPr>
          <p:cNvPr id="6" name="Рисунок 5" descr="кроссов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1196752"/>
            <a:ext cx="2152650" cy="1428750"/>
          </a:xfrm>
          <a:prstGeom prst="rect">
            <a:avLst/>
          </a:prstGeom>
        </p:spPr>
      </p:pic>
      <p:pic>
        <p:nvPicPr>
          <p:cNvPr id="7" name="Рисунок 6" descr="резиновые сапог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2564904"/>
            <a:ext cx="2259335" cy="1899295"/>
          </a:xfrm>
          <a:prstGeom prst="rect">
            <a:avLst/>
          </a:prstGeom>
        </p:spPr>
      </p:pic>
      <p:pic>
        <p:nvPicPr>
          <p:cNvPr id="8" name="Рисунок 7" descr="сапоги фото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85037" y="3068960"/>
            <a:ext cx="2458963" cy="2026915"/>
          </a:xfrm>
          <a:prstGeom prst="rect">
            <a:avLst/>
          </a:prstGeom>
        </p:spPr>
      </p:pic>
      <p:pic>
        <p:nvPicPr>
          <p:cNvPr id="9" name="Рисунок 8" descr="сандалии детские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0" y="4509120"/>
            <a:ext cx="2835399" cy="1931863"/>
          </a:xfrm>
          <a:prstGeom prst="rect">
            <a:avLst/>
          </a:prstGeom>
        </p:spPr>
      </p:pic>
      <p:pic>
        <p:nvPicPr>
          <p:cNvPr id="10" name="Рисунок 9" descr="сланцы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87824" y="2564904"/>
            <a:ext cx="3123431" cy="1618109"/>
          </a:xfrm>
          <a:prstGeom prst="rect">
            <a:avLst/>
          </a:prstGeom>
        </p:spPr>
      </p:pic>
      <p:pic>
        <p:nvPicPr>
          <p:cNvPr id="11" name="Рисунок 10" descr="тапки фото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5157192"/>
            <a:ext cx="2641476" cy="1495053"/>
          </a:xfrm>
          <a:prstGeom prst="rect">
            <a:avLst/>
          </a:prstGeom>
        </p:spPr>
      </p:pic>
      <p:pic>
        <p:nvPicPr>
          <p:cNvPr id="12" name="Рисунок 11" descr="туфли фото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39952" y="4509120"/>
            <a:ext cx="1944216" cy="1719089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504055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ИГРА «ЧЕТВЕРТЫЙ ЛИШНИЙ»</a:t>
            </a:r>
            <a:endParaRPr lang="ru-RU" sz="2000" b="1" dirty="0"/>
          </a:p>
        </p:txBody>
      </p:sp>
      <p:pic>
        <p:nvPicPr>
          <p:cNvPr id="4" name="Рисунок 3" descr="футбол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80728"/>
            <a:ext cx="1209675" cy="1428750"/>
          </a:xfrm>
          <a:prstGeom prst="rect">
            <a:avLst/>
          </a:prstGeom>
        </p:spPr>
      </p:pic>
      <p:pic>
        <p:nvPicPr>
          <p:cNvPr id="5" name="Рисунок 4" descr="шапка фот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980728"/>
            <a:ext cx="1584176" cy="1440160"/>
          </a:xfrm>
          <a:prstGeom prst="rect">
            <a:avLst/>
          </a:prstGeom>
        </p:spPr>
      </p:pic>
      <p:pic>
        <p:nvPicPr>
          <p:cNvPr id="6" name="Рисунок 5" descr="рубашка фот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620688"/>
            <a:ext cx="1417117" cy="2016224"/>
          </a:xfrm>
          <a:prstGeom prst="rect">
            <a:avLst/>
          </a:prstGeom>
        </p:spPr>
      </p:pic>
      <p:pic>
        <p:nvPicPr>
          <p:cNvPr id="7" name="Рисунок 6" descr="сарафа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836712"/>
            <a:ext cx="1584176" cy="1627014"/>
          </a:xfrm>
          <a:prstGeom prst="rect">
            <a:avLst/>
          </a:prstGeom>
        </p:spPr>
      </p:pic>
      <p:pic>
        <p:nvPicPr>
          <p:cNvPr id="8" name="Рисунок 7" descr="ботинки фото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2852936"/>
            <a:ext cx="2016224" cy="1666875"/>
          </a:xfrm>
          <a:prstGeom prst="rect">
            <a:avLst/>
          </a:prstGeom>
        </p:spPr>
      </p:pic>
      <p:pic>
        <p:nvPicPr>
          <p:cNvPr id="9" name="Рисунок 8" descr="резиновые сапоги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824" y="2780928"/>
            <a:ext cx="1800200" cy="1683271"/>
          </a:xfrm>
          <a:prstGeom prst="rect">
            <a:avLst/>
          </a:prstGeom>
        </p:spPr>
      </p:pic>
      <p:pic>
        <p:nvPicPr>
          <p:cNvPr id="10" name="Рисунок 9" descr="перчатки фото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20072" y="2924944"/>
            <a:ext cx="1428750" cy="1428750"/>
          </a:xfrm>
          <a:prstGeom prst="rect">
            <a:avLst/>
          </a:prstGeom>
        </p:spPr>
      </p:pic>
      <p:pic>
        <p:nvPicPr>
          <p:cNvPr id="11" name="Рисунок 10" descr="тапки фото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63620">
            <a:off x="6876256" y="3068960"/>
            <a:ext cx="2088232" cy="1279029"/>
          </a:xfrm>
          <a:prstGeom prst="rect">
            <a:avLst/>
          </a:prstGeom>
        </p:spPr>
      </p:pic>
      <p:pic>
        <p:nvPicPr>
          <p:cNvPr id="12" name="Рисунок 11" descr="туфли фото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64288" y="4797152"/>
            <a:ext cx="1656184" cy="1503065"/>
          </a:xfrm>
          <a:prstGeom prst="rect">
            <a:avLst/>
          </a:prstGeom>
        </p:spPr>
      </p:pic>
      <p:pic>
        <p:nvPicPr>
          <p:cNvPr id="13" name="Рисунок 12" descr="кепка фото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148064" y="4869160"/>
            <a:ext cx="1368152" cy="1296144"/>
          </a:xfrm>
          <a:prstGeom prst="rect">
            <a:avLst/>
          </a:prstGeom>
        </p:spPr>
      </p:pic>
      <p:pic>
        <p:nvPicPr>
          <p:cNvPr id="14" name="Рисунок 13" descr="панама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941168"/>
            <a:ext cx="1872208" cy="1296144"/>
          </a:xfrm>
          <a:prstGeom prst="rect">
            <a:avLst/>
          </a:prstGeom>
        </p:spPr>
      </p:pic>
      <p:pic>
        <p:nvPicPr>
          <p:cNvPr id="15" name="Рисунок 14" descr="шляпа фото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67544" y="4941168"/>
            <a:ext cx="1800200" cy="125692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648071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ИГРА «СКАЖИ СО СЛОВОМ </a:t>
            </a:r>
            <a:r>
              <a:rPr lang="ru-RU" sz="2000" b="1" i="1" dirty="0" smtClean="0"/>
              <a:t>МНОГО</a:t>
            </a:r>
            <a:r>
              <a:rPr lang="ru-RU" sz="2000" b="1" dirty="0" smtClean="0"/>
              <a:t>»</a:t>
            </a:r>
            <a:endParaRPr lang="ru-RU" sz="2000" b="1" dirty="0"/>
          </a:p>
        </p:txBody>
      </p:sp>
      <p:pic>
        <p:nvPicPr>
          <p:cNvPr id="4" name="Рисунок 3" descr="сарафа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1584176" cy="1338982"/>
          </a:xfrm>
          <a:prstGeom prst="rect">
            <a:avLst/>
          </a:prstGeom>
        </p:spPr>
      </p:pic>
      <p:pic>
        <p:nvPicPr>
          <p:cNvPr id="5" name="Рисунок 4" descr="сарафа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908720"/>
            <a:ext cx="1584176" cy="1266974"/>
          </a:xfrm>
          <a:prstGeom prst="rect">
            <a:avLst/>
          </a:prstGeom>
        </p:spPr>
      </p:pic>
      <p:pic>
        <p:nvPicPr>
          <p:cNvPr id="6" name="Рисунок 5" descr="сарафа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836712"/>
            <a:ext cx="1512168" cy="1266974"/>
          </a:xfrm>
          <a:prstGeom prst="rect">
            <a:avLst/>
          </a:prstGeom>
        </p:spPr>
      </p:pic>
      <p:pic>
        <p:nvPicPr>
          <p:cNvPr id="7" name="Рисунок 6" descr="пана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276872"/>
            <a:ext cx="1800200" cy="1224136"/>
          </a:xfrm>
          <a:prstGeom prst="rect">
            <a:avLst/>
          </a:prstGeom>
        </p:spPr>
      </p:pic>
      <p:pic>
        <p:nvPicPr>
          <p:cNvPr id="8" name="Рисунок 7" descr="пана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348880"/>
            <a:ext cx="1800200" cy="1224136"/>
          </a:xfrm>
          <a:prstGeom prst="rect">
            <a:avLst/>
          </a:prstGeom>
        </p:spPr>
      </p:pic>
      <p:pic>
        <p:nvPicPr>
          <p:cNvPr id="9" name="Рисунок 8" descr="пана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2348880"/>
            <a:ext cx="1800200" cy="1224136"/>
          </a:xfrm>
          <a:prstGeom prst="rect">
            <a:avLst/>
          </a:prstGeom>
        </p:spPr>
      </p:pic>
      <p:pic>
        <p:nvPicPr>
          <p:cNvPr id="10" name="Рисунок 9" descr="купальни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573016"/>
            <a:ext cx="1368152" cy="1475432"/>
          </a:xfrm>
          <a:prstGeom prst="rect">
            <a:avLst/>
          </a:prstGeom>
        </p:spPr>
      </p:pic>
      <p:pic>
        <p:nvPicPr>
          <p:cNvPr id="11" name="Рисунок 10" descr="купальни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573016"/>
            <a:ext cx="1368152" cy="1475432"/>
          </a:xfrm>
          <a:prstGeom prst="rect">
            <a:avLst/>
          </a:prstGeom>
        </p:spPr>
      </p:pic>
      <p:pic>
        <p:nvPicPr>
          <p:cNvPr id="12" name="Рисунок 11" descr="купальни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3573016"/>
            <a:ext cx="1368152" cy="1475432"/>
          </a:xfrm>
          <a:prstGeom prst="rect">
            <a:avLst/>
          </a:prstGeom>
        </p:spPr>
      </p:pic>
      <p:pic>
        <p:nvPicPr>
          <p:cNvPr id="13" name="Рисунок 12" descr="комбинезо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5157192"/>
            <a:ext cx="1512168" cy="1512168"/>
          </a:xfrm>
          <a:prstGeom prst="rect">
            <a:avLst/>
          </a:prstGeom>
        </p:spPr>
      </p:pic>
      <p:pic>
        <p:nvPicPr>
          <p:cNvPr id="14" name="Рисунок 13" descr="комбинезо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5013176"/>
            <a:ext cx="1512168" cy="1512168"/>
          </a:xfrm>
          <a:prstGeom prst="rect">
            <a:avLst/>
          </a:prstGeom>
        </p:spPr>
      </p:pic>
      <p:pic>
        <p:nvPicPr>
          <p:cNvPr id="15" name="Рисунок 14" descr="комбинезо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5013176"/>
            <a:ext cx="1512168" cy="151216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576063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Игра «Назови ласково»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1340768"/>
            <a:ext cx="4608512" cy="4176464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solidFill>
                  <a:srgbClr val="0070C0"/>
                </a:solidFill>
              </a:rPr>
              <a:t>Летняя футболка – </a:t>
            </a:r>
            <a:r>
              <a:rPr lang="ru-RU" sz="1800" dirty="0" err="1" smtClean="0">
                <a:solidFill>
                  <a:srgbClr val="0070C0"/>
                </a:solidFill>
              </a:rPr>
              <a:t>летненькая</a:t>
            </a:r>
            <a:r>
              <a:rPr lang="ru-RU" sz="1800" dirty="0" smtClean="0">
                <a:solidFill>
                  <a:srgbClr val="0070C0"/>
                </a:solidFill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</a:rPr>
              <a:t>футболочка</a:t>
            </a:r>
            <a:endParaRPr lang="ru-RU" sz="1800" dirty="0" smtClean="0">
              <a:solidFill>
                <a:srgbClr val="0070C0"/>
              </a:solidFill>
            </a:endParaRPr>
          </a:p>
          <a:p>
            <a:pPr algn="just"/>
            <a:endParaRPr lang="ru-RU" sz="1800" dirty="0" smtClean="0">
              <a:solidFill>
                <a:srgbClr val="0070C0"/>
              </a:solidFill>
            </a:endParaRPr>
          </a:p>
          <a:p>
            <a:pPr algn="just"/>
            <a:r>
              <a:rPr lang="ru-RU" sz="1800" dirty="0" smtClean="0">
                <a:solidFill>
                  <a:srgbClr val="0070C0"/>
                </a:solidFill>
              </a:rPr>
              <a:t>Теплые перчатки – тепленькие </a:t>
            </a:r>
            <a:r>
              <a:rPr lang="ru-RU" sz="1800" dirty="0" err="1" smtClean="0">
                <a:solidFill>
                  <a:srgbClr val="0070C0"/>
                </a:solidFill>
              </a:rPr>
              <a:t>перчаточки</a:t>
            </a:r>
            <a:endParaRPr lang="ru-RU" sz="1800" dirty="0" smtClean="0">
              <a:solidFill>
                <a:srgbClr val="0070C0"/>
              </a:solidFill>
            </a:endParaRPr>
          </a:p>
          <a:p>
            <a:pPr algn="just"/>
            <a:endParaRPr lang="ru-RU" sz="1800" dirty="0" smtClean="0">
              <a:solidFill>
                <a:srgbClr val="0070C0"/>
              </a:solidFill>
            </a:endParaRPr>
          </a:p>
          <a:p>
            <a:pPr algn="just"/>
            <a:r>
              <a:rPr lang="ru-RU" sz="1800" dirty="0" smtClean="0">
                <a:solidFill>
                  <a:srgbClr val="0070C0"/>
                </a:solidFill>
              </a:rPr>
              <a:t>Легкая панама – легенькая панамка</a:t>
            </a:r>
          </a:p>
          <a:p>
            <a:pPr algn="just"/>
            <a:endParaRPr lang="ru-RU" sz="1800" dirty="0" smtClean="0">
              <a:solidFill>
                <a:srgbClr val="0070C0"/>
              </a:solidFill>
            </a:endParaRPr>
          </a:p>
          <a:p>
            <a:pPr algn="just"/>
            <a:r>
              <a:rPr lang="ru-RU" sz="1800" dirty="0" smtClean="0">
                <a:solidFill>
                  <a:srgbClr val="0070C0"/>
                </a:solidFill>
              </a:rPr>
              <a:t>Домашние тапки – </a:t>
            </a:r>
            <a:r>
              <a:rPr lang="ru-RU" sz="1800" dirty="0" err="1" smtClean="0">
                <a:solidFill>
                  <a:srgbClr val="0070C0"/>
                </a:solidFill>
              </a:rPr>
              <a:t>домашненькие</a:t>
            </a:r>
            <a:r>
              <a:rPr lang="ru-RU" sz="1800" dirty="0" smtClean="0">
                <a:solidFill>
                  <a:srgbClr val="0070C0"/>
                </a:solidFill>
              </a:rPr>
              <a:t> тапочки</a:t>
            </a:r>
          </a:p>
          <a:p>
            <a:pPr algn="just"/>
            <a:endParaRPr lang="ru-RU" sz="1800" dirty="0" smtClean="0">
              <a:solidFill>
                <a:srgbClr val="0070C0"/>
              </a:solidFill>
            </a:endParaRPr>
          </a:p>
          <a:p>
            <a:pPr algn="just"/>
            <a:r>
              <a:rPr lang="ru-RU" sz="1800" dirty="0" smtClean="0">
                <a:solidFill>
                  <a:srgbClr val="0070C0"/>
                </a:solidFill>
              </a:rPr>
              <a:t>Любимые туфли – </a:t>
            </a:r>
            <a:r>
              <a:rPr lang="ru-RU" sz="1800" dirty="0" err="1" smtClean="0">
                <a:solidFill>
                  <a:srgbClr val="0070C0"/>
                </a:solidFill>
              </a:rPr>
              <a:t>любименькие</a:t>
            </a:r>
            <a:r>
              <a:rPr lang="ru-RU" sz="1800" dirty="0" smtClean="0">
                <a:solidFill>
                  <a:srgbClr val="0070C0"/>
                </a:solidFill>
              </a:rPr>
              <a:t> туфельки</a:t>
            </a:r>
          </a:p>
          <a:p>
            <a:pPr algn="just"/>
            <a:endParaRPr lang="ru-RU" sz="1800" dirty="0" smtClean="0">
              <a:solidFill>
                <a:srgbClr val="0070C0"/>
              </a:solidFill>
            </a:endParaRPr>
          </a:p>
          <a:p>
            <a:pPr algn="just"/>
            <a:r>
              <a:rPr lang="ru-RU" sz="1800" dirty="0" smtClean="0">
                <a:solidFill>
                  <a:srgbClr val="0070C0"/>
                </a:solidFill>
              </a:rPr>
              <a:t>Розовая кепка – </a:t>
            </a:r>
            <a:r>
              <a:rPr lang="ru-RU" sz="1800" dirty="0" err="1" smtClean="0">
                <a:solidFill>
                  <a:srgbClr val="0070C0"/>
                </a:solidFill>
              </a:rPr>
              <a:t>розовенькая</a:t>
            </a:r>
            <a:r>
              <a:rPr lang="ru-RU" sz="1800" dirty="0" smtClean="0">
                <a:solidFill>
                  <a:srgbClr val="0070C0"/>
                </a:solidFill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</a:rPr>
              <a:t>кепочка</a:t>
            </a:r>
            <a:endParaRPr lang="ru-RU" sz="1800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футбол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1209675" cy="1428750"/>
          </a:xfrm>
          <a:prstGeom prst="rect">
            <a:avLst/>
          </a:prstGeom>
        </p:spPr>
      </p:pic>
      <p:pic>
        <p:nvPicPr>
          <p:cNvPr id="5" name="Рисунок 4" descr="перчатки фот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692696"/>
            <a:ext cx="1428750" cy="1428750"/>
          </a:xfrm>
          <a:prstGeom prst="rect">
            <a:avLst/>
          </a:prstGeom>
        </p:spPr>
      </p:pic>
      <p:pic>
        <p:nvPicPr>
          <p:cNvPr id="6" name="Рисунок 5" descr="панам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772816"/>
            <a:ext cx="1584176" cy="1080120"/>
          </a:xfrm>
          <a:prstGeom prst="rect">
            <a:avLst/>
          </a:prstGeom>
        </p:spPr>
      </p:pic>
      <p:pic>
        <p:nvPicPr>
          <p:cNvPr id="7" name="Рисунок 6" descr="кепка фот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4365104"/>
            <a:ext cx="2304256" cy="2376264"/>
          </a:xfrm>
          <a:prstGeom prst="rect">
            <a:avLst/>
          </a:prstGeom>
        </p:spPr>
      </p:pic>
      <p:pic>
        <p:nvPicPr>
          <p:cNvPr id="8" name="Рисунок 7" descr="тапки фото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1720" y="2348880"/>
            <a:ext cx="2160240" cy="1279029"/>
          </a:xfrm>
          <a:prstGeom prst="rect">
            <a:avLst/>
          </a:prstGeom>
        </p:spPr>
      </p:pic>
      <p:pic>
        <p:nvPicPr>
          <p:cNvPr id="9" name="Рисунок 8" descr="туфли фото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3140968"/>
            <a:ext cx="1800200" cy="1503065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792087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Игра «Расскажи, какой, какая, какие, какое?» 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941168"/>
            <a:ext cx="7920880" cy="1656184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solidFill>
                  <a:srgbClr val="C00000"/>
                </a:solidFill>
              </a:rPr>
              <a:t>варежки из шерсти – шерстяные,               ботинки из кожи – кожаные,</a:t>
            </a:r>
          </a:p>
          <a:p>
            <a:pPr algn="just"/>
            <a:r>
              <a:rPr lang="ru-RU" sz="1800" dirty="0" smtClean="0">
                <a:solidFill>
                  <a:srgbClr val="C00000"/>
                </a:solidFill>
              </a:rPr>
              <a:t>шляпа из фетра – фетровая,                         сарафан из ситца – ситцевый,</a:t>
            </a:r>
          </a:p>
          <a:p>
            <a:pPr algn="just"/>
            <a:r>
              <a:rPr lang="ru-RU" sz="1800" dirty="0" smtClean="0">
                <a:solidFill>
                  <a:srgbClr val="C00000"/>
                </a:solidFill>
              </a:rPr>
              <a:t>шапка из меха – меховая,                             платье из шелка - шелковое</a:t>
            </a:r>
          </a:p>
          <a:p>
            <a:pPr algn="just"/>
            <a:r>
              <a:rPr lang="ru-RU" sz="1800" dirty="0" smtClean="0">
                <a:solidFill>
                  <a:srgbClr val="C00000"/>
                </a:solidFill>
              </a:rPr>
              <a:t>пальто из драпа – драповое,</a:t>
            </a:r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вареж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1586880" cy="1316360"/>
          </a:xfrm>
          <a:prstGeom prst="rect">
            <a:avLst/>
          </a:prstGeom>
        </p:spPr>
      </p:pic>
      <p:pic>
        <p:nvPicPr>
          <p:cNvPr id="5" name="Рисунок 4" descr="ПАЛЬТ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1988840"/>
            <a:ext cx="1944216" cy="1872208"/>
          </a:xfrm>
          <a:prstGeom prst="rect">
            <a:avLst/>
          </a:prstGeom>
        </p:spPr>
      </p:pic>
      <p:pic>
        <p:nvPicPr>
          <p:cNvPr id="6" name="Рисунок 5" descr="шляпа фот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1124744"/>
            <a:ext cx="1944216" cy="1328936"/>
          </a:xfrm>
          <a:prstGeom prst="rect">
            <a:avLst/>
          </a:prstGeom>
        </p:spPr>
      </p:pic>
      <p:pic>
        <p:nvPicPr>
          <p:cNvPr id="7" name="Рисунок 6" descr="шапка-ушан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908720"/>
            <a:ext cx="1512168" cy="1733178"/>
          </a:xfrm>
          <a:prstGeom prst="rect">
            <a:avLst/>
          </a:prstGeom>
        </p:spPr>
      </p:pic>
      <p:pic>
        <p:nvPicPr>
          <p:cNvPr id="8" name="Рисунок 7" descr="ботинки фото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2924944"/>
            <a:ext cx="1800200" cy="1522859"/>
          </a:xfrm>
          <a:prstGeom prst="rect">
            <a:avLst/>
          </a:prstGeom>
        </p:spPr>
      </p:pic>
      <p:pic>
        <p:nvPicPr>
          <p:cNvPr id="9" name="Рисунок 8" descr="платье фото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48064" y="2996952"/>
            <a:ext cx="1361306" cy="1863080"/>
          </a:xfrm>
          <a:prstGeom prst="rect">
            <a:avLst/>
          </a:prstGeom>
        </p:spPr>
      </p:pic>
      <p:pic>
        <p:nvPicPr>
          <p:cNvPr id="10" name="Рисунок 9" descr="сарафан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71800" y="2780928"/>
            <a:ext cx="1934344" cy="1915046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792087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Игра «Подбери похожие слова»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124744"/>
            <a:ext cx="6400800" cy="532859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К СЛОВУ  «</a:t>
            </a:r>
            <a:r>
              <a:rPr lang="ru-RU" sz="2800" dirty="0" smtClean="0">
                <a:solidFill>
                  <a:srgbClr val="FF0000"/>
                </a:solidFill>
              </a:rPr>
              <a:t>ШИТЬ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»</a:t>
            </a:r>
          </a:p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ЗА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ШИТЬ</a:t>
            </a:r>
          </a:p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ПРИ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ШИТЬ</a:t>
            </a:r>
          </a:p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ПОД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ШИТЬ</a:t>
            </a:r>
          </a:p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С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ШИТЬ</a:t>
            </a:r>
          </a:p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В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ШИТЬ</a:t>
            </a:r>
          </a:p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ПЕРЕ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ШИТЬ</a:t>
            </a:r>
          </a:p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ВЫ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ШИТЬ</a:t>
            </a:r>
            <a:endParaRPr lang="ru-RU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НА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ШИТЬ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>
    <p:strips dir="r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241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Лексическая тема Одежда. Обувь. Головные уборы.</vt:lpstr>
      <vt:lpstr>ОДЕЖДА</vt:lpstr>
      <vt:lpstr>ГОЛОВНЫЕ УБОРЫ</vt:lpstr>
      <vt:lpstr>ОБУВЬ</vt:lpstr>
      <vt:lpstr>ИГРА «ЧЕТВЕРТЫЙ ЛИШНИЙ»</vt:lpstr>
      <vt:lpstr>ИГРА «СКАЖИ СО СЛОВОМ МНОГО»</vt:lpstr>
      <vt:lpstr>Игра «Назови ласково»</vt:lpstr>
      <vt:lpstr>Игра «Расскажи, какой, какая, какие, какое?» </vt:lpstr>
      <vt:lpstr>Игра «Подбери похожие слова»</vt:lpstr>
      <vt:lpstr>ИГРА «СКАЖИ СО СЛОВОМ МОЙ, МОЯ, МОИ, МОЕ»</vt:lpstr>
      <vt:lpstr>Игра «Собери предложение»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ОДЕЖДА</dc:title>
  <dc:creator>лена</dc:creator>
  <cp:lastModifiedBy>Оксана</cp:lastModifiedBy>
  <cp:revision>38</cp:revision>
  <dcterms:created xsi:type="dcterms:W3CDTF">2014-11-15T18:04:58Z</dcterms:created>
  <dcterms:modified xsi:type="dcterms:W3CDTF">2015-11-14T13:37:30Z</dcterms:modified>
</cp:coreProperties>
</file>