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CB70FC4-D2D7-4061-B3D2-536F3F419B00}">
          <p14:sldIdLst>
            <p14:sldId id="256"/>
            <p14:sldId id="257"/>
            <p14:sldId id="258"/>
            <p14:sldId id="259"/>
            <p14:sldId id="261"/>
            <p14:sldId id="262"/>
            <p14:sldId id="263"/>
            <p14:sldId id="264"/>
            <p14:sldId id="265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94" d="100"/>
          <a:sy n="94" d="100"/>
        </p:scale>
        <p:origin x="-882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51648" cy="1296144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dirty="0">
                <a:effectLst/>
              </a:rPr>
              <a:t> </a:t>
            </a:r>
            <a:r>
              <a:rPr lang="ru-RU" dirty="0" err="1" smtClean="0">
                <a:solidFill>
                  <a:schemeClr val="bg1"/>
                </a:solidFill>
                <a:effectLst/>
              </a:rPr>
              <a:t>Брадилалия</a:t>
            </a:r>
            <a:endParaRPr lang="ru-RU" dirty="0">
              <a:ln w="11430"/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93096"/>
            <a:ext cx="7854696" cy="1800200"/>
          </a:xfrm>
        </p:spPr>
        <p:txBody>
          <a:bodyPr>
            <a:normAutofit/>
          </a:bodyPr>
          <a:lstStyle/>
          <a:p>
            <a:pPr algn="ctr">
              <a:buClrTx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6" charset="0"/>
              </a:rPr>
              <a:t>                         Выполнила </a:t>
            </a:r>
            <a:r>
              <a:rPr lang="ru-RU" sz="2000" b="1" dirty="0">
                <a:solidFill>
                  <a:schemeClr val="bg1"/>
                </a:solidFill>
                <a:latin typeface="Times New Roman" pitchFamily="16" charset="0"/>
              </a:rPr>
              <a:t>студентка 4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6" charset="0"/>
              </a:rPr>
              <a:t>курса</a:t>
            </a:r>
          </a:p>
          <a:p>
            <a:pPr algn="ctr">
              <a:buClrTx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6" charset="0"/>
              </a:rPr>
              <a:t>Группа ДО 45 В</a:t>
            </a:r>
          </a:p>
          <a:p>
            <a:pPr algn="ctr">
              <a:buClrTx/>
            </a:pPr>
            <a:r>
              <a:rPr lang="ru-RU" sz="2000" b="1" dirty="0" err="1" smtClean="0">
                <a:solidFill>
                  <a:schemeClr val="bg1"/>
                </a:solidFill>
                <a:latin typeface="Times New Roman" pitchFamily="16" charset="0"/>
              </a:rPr>
              <a:t>Дюльгер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6" charset="0"/>
              </a:rPr>
              <a:t> Е.А.</a:t>
            </a:r>
            <a:endParaRPr lang="ru-RU" sz="2000" b="1" dirty="0">
              <a:solidFill>
                <a:schemeClr val="bg1"/>
              </a:solidFill>
              <a:latin typeface="Times New Roman" pitchFamily="16" charset="0"/>
            </a:endParaRPr>
          </a:p>
          <a:p>
            <a:pPr algn="ctr">
              <a:buClrTx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Спасибо за внимание!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photo-4379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92896"/>
            <a:ext cx="3835400" cy="3691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86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err="1" smtClean="0">
                <a:solidFill>
                  <a:schemeClr val="tx1"/>
                </a:solidFill>
              </a:rPr>
              <a:t>Брадилалия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12776"/>
            <a:ext cx="7776864" cy="4479776"/>
          </a:xfrm>
        </p:spPr>
        <p:txBody>
          <a:bodyPr anchor="ctr">
            <a:normAutofit/>
          </a:bodyPr>
          <a:lstStyle/>
          <a:p>
            <a:pPr lvl="5"/>
            <a:r>
              <a:rPr lang="ru-RU" sz="2800" dirty="0"/>
              <a:t>патологически замедленный темп речи. Проявляется в замедленной артикуляции, вызванной нарушениями речевых центров в коре мозга. Может быть органи­ческой или функциональной по своей природе. При осложнениях могут проявляться судорожные запинания – заикание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4389120"/>
          </a:xfrm>
        </p:spPr>
        <p:txBody>
          <a:bodyPr>
            <a:normAutofit fontScale="92500"/>
          </a:bodyPr>
          <a:lstStyle/>
          <a:p>
            <a:pPr marL="0" indent="0" fontAlgn="base">
              <a:buNone/>
            </a:pPr>
            <a:r>
              <a:rPr lang="ru-RU" b="1" dirty="0" smtClean="0"/>
              <a:t>                              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Виды</a:t>
            </a:r>
          </a:p>
          <a:p>
            <a:pPr marL="0" indent="0" fontAlgn="base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Недуг проявляется в разной степени: легкая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 заметна и не вызывают дискомфорта. В тяжелых случаях дефект явно заметен и сопровождается нарушением коммуникативных функций, что приводит к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психологическим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переживаниям.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Причины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>
            <a:normAutofit/>
          </a:bodyPr>
          <a:lstStyle/>
          <a:p>
            <a:r>
              <a:rPr lang="ru-RU" dirty="0"/>
              <a:t>Первопричины классифицируют на биологические и психологические. Также болезнь может передаваться генетически. В остальных случаях патология возникает на фоне </a:t>
            </a:r>
            <a:r>
              <a:rPr lang="ru-RU" dirty="0" err="1"/>
              <a:t>перинотального</a:t>
            </a:r>
            <a:r>
              <a:rPr lang="ru-RU" dirty="0"/>
              <a:t> поражения ЦНС, общей </a:t>
            </a:r>
            <a:r>
              <a:rPr lang="ru-RU" dirty="0" err="1"/>
              <a:t>астенизации</a:t>
            </a:r>
            <a:r>
              <a:rPr lang="ru-RU" dirty="0"/>
              <a:t>, перенесенных отравлений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644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Симптомы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r>
              <a:rPr lang="ru-RU" dirty="0"/>
              <a:t>Болезнь сопровождается речевыми и неречевыми признаками. Вербальная клиническая картина выражается замедленным темпом как внешнего, так и внутреннего диалога, торможением процессов письма и чтения. При произношении наблюдаются частые паузы между словами и звуками, растягивание гласных звуков и </a:t>
            </a:r>
            <a:r>
              <a:rPr lang="ru-RU" dirty="0" err="1"/>
              <a:t>скандированность</a:t>
            </a:r>
            <a:r>
              <a:rPr lang="ru-RU" dirty="0"/>
              <a:t> изложения.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Диагностика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39816"/>
          </a:xfrm>
        </p:spPr>
        <p:txBody>
          <a:bodyPr>
            <a:normAutofit/>
          </a:bodyPr>
          <a:lstStyle/>
          <a:p>
            <a:r>
              <a:rPr lang="ru-RU" dirty="0"/>
              <a:t>Диагностика устного произношения заключается в анализе строения органов артикуляции и состояния речевой моторики, экспрессивной риторики. Проверка письменного изложения подразумевает осуществление заданий на списывание и самостоятельное письмо под диктовку, чтение информации. Также требуется изучение состояния двигательной активности, сенсорных функций, интеллектуальной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Лечение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5328592"/>
          </a:xfrm>
        </p:spPr>
        <p:txBody>
          <a:bodyPr>
            <a:normAutofit/>
          </a:bodyPr>
          <a:lstStyle/>
          <a:p>
            <a:r>
              <a:rPr lang="ru-RU" dirty="0"/>
              <a:t>Терапия должна быть нацелена на нормализацию деятельности нервной системы. Лечебные мероприятия в комплексе включает в себя курсы фармакотерапии, лечебной физической культуры, массажа, бальнеотерапии, физиотерапии. Для стимуляции вербальной активности осуществляются психотерапия и аутогенные занятия.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Профилактика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5112568"/>
          </a:xfrm>
        </p:spPr>
        <p:txBody>
          <a:bodyPr>
            <a:normAutofit/>
          </a:bodyPr>
          <a:lstStyle/>
          <a:p>
            <a:r>
              <a:rPr lang="ru-RU" dirty="0"/>
              <a:t>Профилактические мероприятия сводятся к своевременному врачеванию и предотвращению наследственных патологий, нервно-психических отклонений, новообразований, физических повреждений головы и мозга. Следует воспитывать верное произношения у ребенка и подавать правильные примеры для подражания.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7943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Основные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упражнения: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4767808"/>
          </a:xfrm>
        </p:spPr>
        <p:txBody>
          <a:bodyPr/>
          <a:lstStyle/>
          <a:p>
            <a:r>
              <a:rPr lang="ru-RU" dirty="0"/>
              <a:t>1. Произношение речевого материала различной сложности, чтение.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Занятия по логопедической ритмике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3. Упражнения, активизирующие внимание.  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</TotalTime>
  <Words>330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Брадилалия</vt:lpstr>
      <vt:lpstr>                Брадилалия</vt:lpstr>
      <vt:lpstr>Презентация PowerPoint</vt:lpstr>
      <vt:lpstr>                   Причины </vt:lpstr>
      <vt:lpstr>                       Симптомы </vt:lpstr>
      <vt:lpstr>                Диагностика </vt:lpstr>
      <vt:lpstr>                    Лечение </vt:lpstr>
      <vt:lpstr>               Профилактика </vt:lpstr>
      <vt:lpstr>        Основные упражнения: </vt:lpstr>
      <vt:lpstr>   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предшкольной подготовки “Дошколёнок”. Автор: Нивина И. П. </dc:title>
  <dc:creator>Admin</dc:creator>
  <cp:lastModifiedBy>User</cp:lastModifiedBy>
  <cp:revision>25</cp:revision>
  <dcterms:created xsi:type="dcterms:W3CDTF">2014-12-07T11:11:03Z</dcterms:created>
  <dcterms:modified xsi:type="dcterms:W3CDTF">2017-09-20T05:47:47Z</dcterms:modified>
</cp:coreProperties>
</file>